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43" r:id="rId4"/>
  </p:sldMasterIdLst>
  <p:notesMasterIdLst>
    <p:notesMasterId r:id="rId16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34E1B61-7D0C-0BF9-C383-AEEEEB953E32}" v="18" dt="2024-05-15T12:31:55.46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RIME, Annarella (PROVIDE)" userId="S::annarella.prime@nhs.net::c23ea5a5-b6e0-4295-90a4-161403797aa9" providerId="AD" clId="Web-{134E1B61-7D0C-0BF9-C383-AEEEEB953E32}"/>
    <pc:docChg chg="modSld">
      <pc:chgData name="PRIME, Annarella (PROVIDE)" userId="S::annarella.prime@nhs.net::c23ea5a5-b6e0-4295-90a4-161403797aa9" providerId="AD" clId="Web-{134E1B61-7D0C-0BF9-C383-AEEEEB953E32}" dt="2024-05-15T12:31:55.461" v="17" actId="20577"/>
      <pc:docMkLst>
        <pc:docMk/>
      </pc:docMkLst>
      <pc:sldChg chg="modSp">
        <pc:chgData name="PRIME, Annarella (PROVIDE)" userId="S::annarella.prime@nhs.net::c23ea5a5-b6e0-4295-90a4-161403797aa9" providerId="AD" clId="Web-{134E1B61-7D0C-0BF9-C383-AEEEEB953E32}" dt="2024-05-15T12:31:55.461" v="17" actId="20577"/>
        <pc:sldMkLst>
          <pc:docMk/>
          <pc:sldMk cId="115897421" sldId="266"/>
        </pc:sldMkLst>
        <pc:spChg chg="mod">
          <ac:chgData name="PRIME, Annarella (PROVIDE)" userId="S::annarella.prime@nhs.net::c23ea5a5-b6e0-4295-90a4-161403797aa9" providerId="AD" clId="Web-{134E1B61-7D0C-0BF9-C383-AEEEEB953E32}" dt="2024-05-15T12:31:55.461" v="17" actId="20577"/>
          <ac:spMkLst>
            <pc:docMk/>
            <pc:sldMk cId="115897421" sldId="266"/>
            <ac:spMk id="3" creationId="{DFB8DEC7-614D-4C14-9591-833482BC445C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1228D8-CCA5-4059-B8A1-5187EEAB8B51}" type="datetimeFigureOut">
              <a:rPr lang="en-GB" smtClean="0"/>
              <a:t>20/05/2024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5533DA-BE05-497B-9675-BD51FF3B4C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37826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5533DA-BE05-497B-9675-BD51FF3B4CAD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77054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Some SLT Managers go on to Band 8 but they would often drop their clinical caseload at that point.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5533DA-BE05-497B-9675-BD51FF3B4CAD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82187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5533DA-BE05-497B-9675-BD51FF3B4CAD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33756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Therapy can support with these conditions throughout life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5533DA-BE05-497B-9675-BD51FF3B4CAD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36924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These conditions can often resolve with therapy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5533DA-BE05-497B-9675-BD51FF3B4CAD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50456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These conditions may onset later in life, either acutely or as an ongoing progressive condition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5533DA-BE05-497B-9675-BD51FF3B4CAD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52258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There are 2 origins / aspects of the profession: Education and Medical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5533DA-BE05-497B-9675-BD51FF3B4CAD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25458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74A93C0F-F509-477C-9C9C-5D1ECD2FB450}" type="datetimeFigureOut">
              <a:rPr lang="en-GB" smtClean="0"/>
              <a:t>20/05/2024</a:t>
            </a:fld>
            <a:endParaRPr lang="en-GB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8DE901F-42E5-4766-A1BD-B122999527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81929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93C0F-F509-477C-9C9C-5D1ECD2FB450}" type="datetimeFigureOut">
              <a:rPr lang="en-GB" smtClean="0"/>
              <a:t>20/05/2024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E901F-42E5-4766-A1BD-B122999527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3194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93C0F-F509-477C-9C9C-5D1ECD2FB450}" type="datetimeFigureOut">
              <a:rPr lang="en-GB" smtClean="0"/>
              <a:t>20/05/2024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E901F-42E5-4766-A1BD-B122999527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18456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93C0F-F509-477C-9C9C-5D1ECD2FB450}" type="datetimeFigureOut">
              <a:rPr lang="en-GB" smtClean="0"/>
              <a:t>20/05/2024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E901F-42E5-4766-A1BD-B122999527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0258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74A93C0F-F509-477C-9C9C-5D1ECD2FB450}" type="datetimeFigureOut">
              <a:rPr lang="en-GB" smtClean="0"/>
              <a:t>20/05/2024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C8DE901F-42E5-4766-A1BD-B122999527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57027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93C0F-F509-477C-9C9C-5D1ECD2FB450}" type="datetimeFigureOut">
              <a:rPr lang="en-GB" smtClean="0"/>
              <a:t>20/05/2024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E901F-42E5-4766-A1BD-B122999527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4676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93C0F-F509-477C-9C9C-5D1ECD2FB450}" type="datetimeFigureOut">
              <a:rPr lang="en-GB" smtClean="0"/>
              <a:t>20/05/2024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E901F-42E5-4766-A1BD-B122999527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12416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93C0F-F509-477C-9C9C-5D1ECD2FB450}" type="datetimeFigureOut">
              <a:rPr lang="en-GB" smtClean="0"/>
              <a:t>20/05/2024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E901F-42E5-4766-A1BD-B122999527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2630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93C0F-F509-477C-9C9C-5D1ECD2FB450}" type="datetimeFigureOut">
              <a:rPr lang="en-GB" smtClean="0"/>
              <a:t>20/05/2024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E901F-42E5-4766-A1BD-B122999527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00837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93C0F-F509-477C-9C9C-5D1ECD2FB450}" type="datetimeFigureOut">
              <a:rPr lang="en-GB" smtClean="0"/>
              <a:t>20/05/2024</a:t>
            </a:fld>
            <a:endParaRPr lang="en-GB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8DE901F-42E5-4766-A1BD-B1229995274F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762000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74A93C0F-F509-477C-9C9C-5D1ECD2FB450}" type="datetimeFigureOut">
              <a:rPr lang="en-GB" smtClean="0"/>
              <a:t>20/05/2024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8DE901F-42E5-4766-A1BD-B1229995274F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0978702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4A93C0F-F509-477C-9C9C-5D1ECD2FB450}" type="datetimeFigureOut">
              <a:rPr lang="en-GB" smtClean="0"/>
              <a:t>20/05/2024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8DE901F-42E5-4766-A1BD-B122999527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7773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4" r:id="rId1"/>
    <p:sldLayoutId id="2147484045" r:id="rId2"/>
    <p:sldLayoutId id="2147484046" r:id="rId3"/>
    <p:sldLayoutId id="2147484047" r:id="rId4"/>
    <p:sldLayoutId id="2147484048" r:id="rId5"/>
    <p:sldLayoutId id="2147484049" r:id="rId6"/>
    <p:sldLayoutId id="2147484050" r:id="rId7"/>
    <p:sldLayoutId id="2147484051" r:id="rId8"/>
    <p:sldLayoutId id="2147484052" r:id="rId9"/>
    <p:sldLayoutId id="2147484053" r:id="rId10"/>
    <p:sldLayoutId id="214748405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m4a"/><Relationship Id="rId2" Type="http://schemas.microsoft.com/office/2007/relationships/media" Target="../media/media1.m4a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media10.m4a"/><Relationship Id="rId2" Type="http://schemas.microsoft.com/office/2007/relationships/media" Target="../media/media10.m4a"/><Relationship Id="rId1" Type="http://schemas.openxmlformats.org/officeDocument/2006/relationships/tags" Target="../tags/tag10.xml"/><Relationship Id="rId5" Type="http://schemas.openxmlformats.org/officeDocument/2006/relationships/image" Target="../media/image3.png"/><Relationship Id="rId4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11.m4a"/><Relationship Id="rId7" Type="http://schemas.openxmlformats.org/officeDocument/2006/relationships/hyperlink" Target="https://providechildrenandfamilyservices.co.uk/services/childrens-speech-language-therapy/" TargetMode="External"/><Relationship Id="rId2" Type="http://schemas.microsoft.com/office/2007/relationships/media" Target="../media/media11.m4a"/><Relationship Id="rId1" Type="http://schemas.openxmlformats.org/officeDocument/2006/relationships/tags" Target="../tags/tag11.xml"/><Relationship Id="rId6" Type="http://schemas.openxmlformats.org/officeDocument/2006/relationships/hyperlink" Target="https://www.essex.ac.uk/subjects/speech-and-language-therapy" TargetMode="External"/><Relationship Id="rId5" Type="http://schemas.openxmlformats.org/officeDocument/2006/relationships/hyperlink" Target="https://www.rcslt.org/speech-and-language-therapy/become-a-speech-and-language-therapist/" TargetMode="External"/><Relationship Id="rId4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m4a"/><Relationship Id="rId2" Type="http://schemas.microsoft.com/office/2007/relationships/media" Target="../media/media2.m4a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m4a"/><Relationship Id="rId2" Type="http://schemas.microsoft.com/office/2007/relationships/media" Target="../media/media3.m4a"/><Relationship Id="rId1" Type="http://schemas.openxmlformats.org/officeDocument/2006/relationships/tags" Target="../tags/tag3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m4a"/><Relationship Id="rId2" Type="http://schemas.microsoft.com/office/2007/relationships/media" Target="../media/media4.m4a"/><Relationship Id="rId1" Type="http://schemas.openxmlformats.org/officeDocument/2006/relationships/tags" Target="../tags/tag4.xml"/><Relationship Id="rId5" Type="http://schemas.openxmlformats.org/officeDocument/2006/relationships/image" Target="../media/image3.png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m4a"/><Relationship Id="rId2" Type="http://schemas.microsoft.com/office/2007/relationships/media" Target="../media/media5.m4a"/><Relationship Id="rId1" Type="http://schemas.openxmlformats.org/officeDocument/2006/relationships/tags" Target="../tags/tag5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m4a"/><Relationship Id="rId2" Type="http://schemas.microsoft.com/office/2007/relationships/media" Target="../media/media6.m4a"/><Relationship Id="rId1" Type="http://schemas.openxmlformats.org/officeDocument/2006/relationships/tags" Target="../tags/tag6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m4a"/><Relationship Id="rId2" Type="http://schemas.microsoft.com/office/2007/relationships/media" Target="../media/media7.m4a"/><Relationship Id="rId1" Type="http://schemas.openxmlformats.org/officeDocument/2006/relationships/tags" Target="../tags/tag7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media8.m4a"/><Relationship Id="rId2" Type="http://schemas.microsoft.com/office/2007/relationships/media" Target="../media/media8.m4a"/><Relationship Id="rId1" Type="http://schemas.openxmlformats.org/officeDocument/2006/relationships/tags" Target="../tags/tag8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media9.m4a"/><Relationship Id="rId2" Type="http://schemas.microsoft.com/office/2007/relationships/media" Target="../media/media9.m4a"/><Relationship Id="rId1" Type="http://schemas.openxmlformats.org/officeDocument/2006/relationships/tags" Target="../tags/tag9.xml"/><Relationship Id="rId5" Type="http://schemas.openxmlformats.org/officeDocument/2006/relationships/image" Target="../media/image3.png"/><Relationship Id="rId4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5F7BD3-C8CF-4BB0-8FFE-17AFF0082AB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Careers Talk:</a:t>
            </a:r>
            <a:br>
              <a:rPr lang="en-GB" dirty="0"/>
            </a:br>
            <a:r>
              <a:rPr lang="en-GB" dirty="0"/>
              <a:t>Speech and Language Therapy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992AB45-22BD-4393-825F-A47D329AC01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By Annarella Prime, Speech and </a:t>
            </a:r>
            <a:r>
              <a:rPr lang="en-GB"/>
              <a:t>Language Therapist, May 2024</a:t>
            </a:r>
            <a:endParaRPr lang="en-GB" dirty="0"/>
          </a:p>
        </p:txBody>
      </p:sp>
      <p:pic>
        <p:nvPicPr>
          <p:cNvPr id="7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F87EE7B-96AF-43CB-9F2F-B9CA21F3BC9F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04400" y="1972738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0671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042"/>
    </mc:Choice>
    <mc:Fallback xmlns="">
      <p:transition spd="slow" advTm="140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8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668" objId="7"/>
        <p14:stopEvt time="12926" objId="7"/>
        <p14:playEvt time="12930" objId="7"/>
        <p14:stopEvt time="14042" objId="7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01F0C4-B237-44EA-9A19-9F813A05FA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8) How do I train?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D73FFF-9EB1-450C-8970-8513206849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‘Speech and Language Therapist’ is a protected title, so you need to be qualified + registered with the Health Care Professions Council.</a:t>
            </a:r>
          </a:p>
          <a:p>
            <a:r>
              <a:rPr lang="en-GB" dirty="0"/>
              <a:t>The qualification is also a degree – the title varies</a:t>
            </a:r>
          </a:p>
          <a:p>
            <a:r>
              <a:rPr lang="en-GB" dirty="0"/>
              <a:t>There are 24 Universities in the UK</a:t>
            </a:r>
          </a:p>
          <a:p>
            <a:r>
              <a:rPr lang="en-GB" dirty="0"/>
              <a:t>There is some funding available</a:t>
            </a:r>
          </a:p>
          <a:p>
            <a:r>
              <a:rPr lang="en-GB" dirty="0"/>
              <a:t>3 routes: </a:t>
            </a:r>
          </a:p>
          <a:p>
            <a:pPr lvl="1"/>
            <a:r>
              <a:rPr lang="en-GB" dirty="0"/>
              <a:t>BSc = 3-4 years (depending on dissertation / Honours level)</a:t>
            </a:r>
          </a:p>
          <a:p>
            <a:pPr lvl="1"/>
            <a:r>
              <a:rPr lang="en-GB" dirty="0"/>
              <a:t>MSc = 2 years</a:t>
            </a:r>
          </a:p>
          <a:p>
            <a:pPr lvl="1"/>
            <a:r>
              <a:rPr lang="en-GB" dirty="0"/>
              <a:t>Apprenticeship – a new course, only 3 courses in the country. 20% learning over 4 years. Paid.</a:t>
            </a:r>
          </a:p>
          <a:p>
            <a:endParaRPr lang="en-GB" dirty="0"/>
          </a:p>
          <a:p>
            <a:endParaRPr lang="en-GB" dirty="0"/>
          </a:p>
        </p:txBody>
      </p:sp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F32822F-AC9B-4739-83E7-4D1514649F1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078720" y="642594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3207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8521"/>
    </mc:Choice>
    <mc:Fallback xmlns="">
      <p:transition spd="slow" advTm="685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7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751" objId="4"/>
        <p14:stopEvt time="66602" objId="4"/>
      </p14:showEvtLst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45A1D1-C8AD-494E-B95E-6552F75DAC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9) Want to know more?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B8DEC7-614D-4C14-9591-833482BC44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GB" dirty="0"/>
              <a:t>RCSLT </a:t>
            </a:r>
            <a:r>
              <a:rPr lang="en-GB" dirty="0">
                <a:hlinkClick r:id="rId5"/>
              </a:rPr>
              <a:t>https://www.rcslt.org/speech-and-language-therapy/become-a-speech-and-language-therapist/</a:t>
            </a:r>
            <a:endParaRPr lang="en-GB" dirty="0"/>
          </a:p>
          <a:p>
            <a:r>
              <a:rPr lang="en-GB" dirty="0"/>
              <a:t>University of Essex </a:t>
            </a:r>
            <a:r>
              <a:rPr lang="en-GB" dirty="0">
                <a:hlinkClick r:id="rId6"/>
              </a:rPr>
              <a:t>https://www.essex.ac.uk/subjects/speech-and-language-therapy</a:t>
            </a:r>
            <a:endParaRPr lang="en-GB" dirty="0"/>
          </a:p>
          <a:p>
            <a:r>
              <a:rPr lang="en-GB" dirty="0"/>
              <a:t>Provide Children's Speech and Language Therapy                                                                                                                                                                                                     </a:t>
            </a:r>
            <a:r>
              <a:rPr lang="en-GB" dirty="0">
                <a:hlinkClick r:id="rId7"/>
              </a:rPr>
              <a:t>ht</a:t>
            </a:r>
            <a:r>
              <a:rPr lang="en-GB" dirty="0">
                <a:hlinkClick r:id="rId7"/>
              </a:rPr>
              <a:t>tps://providechildrenandfamilyservices.co.uk/services/childrens-speech-language-therapy/</a:t>
            </a: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67F82F47-766E-4350-9267-C79B3D242D2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099040" y="553668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5897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7304"/>
    </mc:Choice>
    <mc:Fallback xmlns="">
      <p:transition spd="slow" advTm="1973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1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276" objId="4"/>
        <p14:playEvt time="18605" objId="5"/>
        <p14:stopEvt time="19375" objId="4"/>
        <p14:stopEvt time="192757" objId="5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1E4E52-F81B-4B1C-8B9D-A4AE0A156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‘Gold Dust’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5B6C05-5573-4BD1-83B2-D8ED5DB752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Speech and Language Therapists are regularly described as “gold dust” because they are rare and valued!</a:t>
            </a:r>
          </a:p>
          <a:p>
            <a:r>
              <a:rPr lang="en-GB" dirty="0"/>
              <a:t>Good job prospects</a:t>
            </a:r>
          </a:p>
          <a:p>
            <a:r>
              <a:rPr lang="en-GB" dirty="0"/>
              <a:t>Family friendly</a:t>
            </a:r>
          </a:p>
          <a:p>
            <a:r>
              <a:rPr lang="en-GB" dirty="0"/>
              <a:t>Professional salary at NHS Band 5-7</a:t>
            </a:r>
          </a:p>
          <a:p>
            <a:r>
              <a:rPr lang="en-GB" dirty="0"/>
              <a:t>NHS or Private</a:t>
            </a:r>
          </a:p>
        </p:txBody>
      </p:sp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0F574A2-94BC-4803-B3EC-E9C209A9810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949440" y="1125194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64734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486"/>
    </mc:Choice>
    <mc:Fallback xmlns="">
      <p:transition spd="slow" advTm="454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57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927" objId="5"/>
        <p14:stopEvt time="44562" objId="5"/>
        <p14:playEvt time="44567" objId="5"/>
        <p14:stopEvt time="45486" objId="5"/>
      </p14:showEvt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C270F-FB3F-433F-8899-7BE8B6DD78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2) What areas of specialism are there?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5803C0-EF5E-4E69-9936-F6A65F76DC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Speech, Language and Communication Needs</a:t>
            </a:r>
          </a:p>
          <a:p>
            <a:r>
              <a:rPr lang="en-GB" dirty="0"/>
              <a:t>1 in 8 people</a:t>
            </a:r>
          </a:p>
          <a:p>
            <a:r>
              <a:rPr lang="en-GB" dirty="0"/>
              <a:t>	Developmental</a:t>
            </a:r>
          </a:p>
          <a:p>
            <a:r>
              <a:rPr lang="en-GB" dirty="0"/>
              <a:t>	Acquired</a:t>
            </a:r>
          </a:p>
          <a:p>
            <a:r>
              <a:rPr lang="en-GB" dirty="0"/>
              <a:t>Eating, drinking, swallowing</a:t>
            </a:r>
          </a:p>
          <a:p>
            <a:r>
              <a:rPr lang="en-GB" dirty="0"/>
              <a:t>Social communication</a:t>
            </a:r>
          </a:p>
          <a:p>
            <a:r>
              <a:rPr lang="en-GB" dirty="0"/>
              <a:t>Hearing Impairment</a:t>
            </a:r>
          </a:p>
          <a:p>
            <a:r>
              <a:rPr lang="en-GB" dirty="0"/>
              <a:t>Fluency</a:t>
            </a:r>
          </a:p>
          <a:p>
            <a:r>
              <a:rPr lang="en-GB" dirty="0"/>
              <a:t>Voice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F2BD0EA1-CA9B-47B5-AA2B-5022F4928DE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20960" y="906754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03613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908"/>
    </mc:Choice>
    <mc:Fallback xmlns="">
      <p:transition spd="slow" advTm="329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19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949" objId="4"/>
        <p14:stopEvt time="32116" objId="4"/>
        <p14:playEvt time="32119" objId="4"/>
        <p14:stopEvt time="32908" objId="4"/>
      </p14:showEvt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487A10-DAB3-41C4-A8C4-620FA597E1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4) Who do we work with?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859C2E-EA0A-4762-ABBB-DF908D8067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From birth to end of life:</a:t>
            </a:r>
          </a:p>
          <a:p>
            <a:r>
              <a:rPr lang="en-GB" dirty="0"/>
              <a:t>Babies: feeding </a:t>
            </a:r>
            <a:r>
              <a:rPr lang="en-GB" dirty="0" err="1"/>
              <a:t>eg</a:t>
            </a:r>
            <a:r>
              <a:rPr lang="en-GB" dirty="0"/>
              <a:t> Down Syndrome</a:t>
            </a:r>
          </a:p>
          <a:p>
            <a:r>
              <a:rPr lang="en-GB" dirty="0" err="1"/>
              <a:t>Preschoolers</a:t>
            </a:r>
            <a:r>
              <a:rPr lang="en-GB" dirty="0"/>
              <a:t>: clinics, home visits, nurseries, child development centres</a:t>
            </a:r>
          </a:p>
          <a:p>
            <a:r>
              <a:rPr lang="en-GB" dirty="0"/>
              <a:t>School aged: mainstream, special schools, enhanced provisions</a:t>
            </a:r>
          </a:p>
          <a:p>
            <a:r>
              <a:rPr lang="en-GB" dirty="0"/>
              <a:t>Adults: voice; prisons – forensics</a:t>
            </a:r>
          </a:p>
          <a:p>
            <a:r>
              <a:rPr lang="en-GB" dirty="0"/>
              <a:t>Older age: hospitals, care homes, day centres </a:t>
            </a:r>
            <a:r>
              <a:rPr lang="en-GB" dirty="0" err="1"/>
              <a:t>eg</a:t>
            </a:r>
            <a:r>
              <a:rPr lang="en-GB" dirty="0"/>
              <a:t> stroke group</a:t>
            </a:r>
          </a:p>
        </p:txBody>
      </p:sp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469834F3-9809-4A52-9E7F-634199F4A67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773920" y="921994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45938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965"/>
    </mc:Choice>
    <mc:Fallback xmlns="">
      <p:transition spd="slow" advTm="419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4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732" objId="5"/>
        <p14:stopEvt time="41965" objId="5"/>
      </p14:showEvt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504CD4-6A04-4CCF-BFAB-6A5CEFB3A7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5) What difficulties do they have?</a:t>
            </a:r>
            <a:br>
              <a:rPr lang="en-GB" dirty="0"/>
            </a:br>
            <a:r>
              <a:rPr lang="en-GB" dirty="0"/>
              <a:t>5a) From birth / throughout life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260495-AA54-4A15-888B-702B2629B0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Developmental Language Disorder ‘DLD’ (1 in 13 people in the world)</a:t>
            </a:r>
          </a:p>
          <a:p>
            <a:r>
              <a:rPr lang="en-GB" dirty="0"/>
              <a:t>Stammer</a:t>
            </a:r>
          </a:p>
          <a:p>
            <a:r>
              <a:rPr lang="en-GB" dirty="0"/>
              <a:t>Learning disabilities</a:t>
            </a:r>
          </a:p>
          <a:p>
            <a:r>
              <a:rPr lang="en-GB" dirty="0"/>
              <a:t>Voice</a:t>
            </a:r>
          </a:p>
          <a:p>
            <a:r>
              <a:rPr lang="en-GB" dirty="0"/>
              <a:t>Brain injuries</a:t>
            </a:r>
          </a:p>
          <a:p>
            <a:r>
              <a:rPr lang="en-GB" dirty="0"/>
              <a:t>Mental health</a:t>
            </a:r>
          </a:p>
          <a:p>
            <a:r>
              <a:rPr lang="en-GB" dirty="0"/>
              <a:t>ADHD, Autism</a:t>
            </a:r>
          </a:p>
          <a:p>
            <a:r>
              <a:rPr lang="en-GB" dirty="0"/>
              <a:t>Hearing Loss</a:t>
            </a:r>
          </a:p>
          <a:p>
            <a:r>
              <a:rPr lang="en-GB" dirty="0"/>
              <a:t>Cleft lip / palate</a:t>
            </a:r>
          </a:p>
        </p:txBody>
      </p:sp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8FB8A65E-60A1-43DE-940C-5553767CA29F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18800" y="1214120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88636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600"/>
    </mc:Choice>
    <mc:Fallback xmlns="">
      <p:transition spd="slow" advTm="316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93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097" objId="5"/>
        <p14:stopEvt time="31600" objId="5"/>
      </p14:showEvt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576448-7D7D-4A4C-A5BE-58534C1A08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5b) Developmental difficulties: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FC48F3-6683-49CA-B410-4263B5EF44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Developmental language delay</a:t>
            </a:r>
          </a:p>
          <a:p>
            <a:r>
              <a:rPr lang="en-GB" dirty="0"/>
              <a:t>Speech sound disorders</a:t>
            </a:r>
          </a:p>
          <a:p>
            <a:r>
              <a:rPr lang="en-GB" dirty="0"/>
              <a:t>Selective Mutism</a:t>
            </a:r>
          </a:p>
        </p:txBody>
      </p:sp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4A15FA1-9B36-4DDD-ABC1-A688FC4B203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688320" y="1000760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48114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427"/>
    </mc:Choice>
    <mc:Fallback xmlns="">
      <p:transition spd="slow" advTm="174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29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2164" objId="4"/>
        <p14:stopEvt time="16518" objId="4"/>
      </p14:showEvt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C161D-6A92-4E2E-BDEA-469E750BD2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5c) Adults (acquired conditions)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859732-1649-4CBB-9569-43F5A385ED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Dementia</a:t>
            </a:r>
          </a:p>
          <a:p>
            <a:r>
              <a:rPr lang="en-GB" dirty="0"/>
              <a:t>Multiple Sclerosis</a:t>
            </a:r>
          </a:p>
          <a:p>
            <a:r>
              <a:rPr lang="en-GB" dirty="0"/>
              <a:t>Motor Neurone Disease</a:t>
            </a:r>
          </a:p>
          <a:p>
            <a:r>
              <a:rPr lang="en-GB" dirty="0"/>
              <a:t>Parkinson’s</a:t>
            </a:r>
          </a:p>
          <a:p>
            <a:r>
              <a:rPr lang="en-GB" dirty="0"/>
              <a:t>Head and neck cancer</a:t>
            </a:r>
          </a:p>
          <a:p>
            <a:r>
              <a:rPr lang="en-GB" dirty="0"/>
              <a:t>Stroke</a:t>
            </a:r>
          </a:p>
        </p:txBody>
      </p:sp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8B84670C-2E85-4DF4-8672-25A1DC28AE2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31600" y="1328394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08317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399"/>
    </mc:Choice>
    <mc:Fallback xmlns="">
      <p:transition spd="slow" advTm="233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48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007" objId="4"/>
        <p14:stopEvt time="23399" objId="4"/>
      </p14:showEvt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2BF962-E869-40FF-9C3A-AAFFC96F5D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6) What skills / interests are beneficial?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4464A3-97A3-4F02-BF53-95E4296583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Education:</a:t>
            </a:r>
          </a:p>
          <a:p>
            <a:pPr lvl="1"/>
            <a:r>
              <a:rPr lang="en-GB" dirty="0"/>
              <a:t>Phonetics</a:t>
            </a:r>
          </a:p>
          <a:p>
            <a:pPr lvl="1"/>
            <a:r>
              <a:rPr lang="en-GB" dirty="0"/>
              <a:t>Linguistics / words</a:t>
            </a:r>
          </a:p>
          <a:p>
            <a:pPr lvl="1"/>
            <a:r>
              <a:rPr lang="en-GB" dirty="0"/>
              <a:t>Acting / public speaking</a:t>
            </a:r>
          </a:p>
          <a:p>
            <a:pPr lvl="1"/>
            <a:r>
              <a:rPr lang="en-GB" dirty="0"/>
              <a:t>Communication</a:t>
            </a:r>
          </a:p>
          <a:p>
            <a:r>
              <a:rPr lang="en-GB" dirty="0"/>
              <a:t>Medical:</a:t>
            </a:r>
          </a:p>
          <a:p>
            <a:pPr lvl="1"/>
            <a:r>
              <a:rPr lang="en-GB" dirty="0"/>
              <a:t>Public Health</a:t>
            </a:r>
          </a:p>
          <a:p>
            <a:pPr lvl="1"/>
            <a:r>
              <a:rPr lang="en-GB" dirty="0"/>
              <a:t>Help people, altruism, make a difference</a:t>
            </a:r>
          </a:p>
          <a:p>
            <a:pPr lvl="1"/>
            <a:r>
              <a:rPr lang="en-GB" dirty="0"/>
              <a:t>Child development</a:t>
            </a:r>
          </a:p>
          <a:p>
            <a:pPr lvl="1"/>
            <a:r>
              <a:rPr lang="en-GB" dirty="0"/>
              <a:t>Science</a:t>
            </a:r>
          </a:p>
          <a:p>
            <a:pPr lvl="1"/>
            <a:r>
              <a:rPr lang="en-GB" dirty="0"/>
              <a:t>Anatomy  / Physiology</a:t>
            </a:r>
          </a:p>
          <a:p>
            <a:pPr lvl="1"/>
            <a:r>
              <a:rPr lang="en-GB" dirty="0"/>
              <a:t>Psychology, social sciences</a:t>
            </a:r>
          </a:p>
        </p:txBody>
      </p:sp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9FE8D23-B781-4B15-A0CA-9BEF2C98EAEE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24720" y="1041400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3899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263"/>
    </mc:Choice>
    <mc:Fallback xmlns="">
      <p:transition spd="slow" advTm="462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21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928" objId="5"/>
        <p14:stopEvt time="46218" objId="5"/>
      </p14:showEvtLst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4F4C5B-B361-431C-AC55-1C8429FA1D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7) What skills do you need?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EA5443-4360-4969-BAAE-34B8BE27CB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A Levels (or access course) in Sciences, Psychology, Languages, English</a:t>
            </a:r>
          </a:p>
          <a:p>
            <a:r>
              <a:rPr lang="en-GB" dirty="0"/>
              <a:t>Competent in English</a:t>
            </a:r>
          </a:p>
          <a:p>
            <a:r>
              <a:rPr lang="en-GB" dirty="0"/>
              <a:t>People skills</a:t>
            </a:r>
          </a:p>
          <a:p>
            <a:r>
              <a:rPr lang="en-GB" dirty="0"/>
              <a:t>Holistic</a:t>
            </a:r>
          </a:p>
          <a:p>
            <a:r>
              <a:rPr lang="en-GB" dirty="0"/>
              <a:t>Problem solving</a:t>
            </a:r>
          </a:p>
          <a:p>
            <a:r>
              <a:rPr lang="en-GB" dirty="0"/>
              <a:t>Creative</a:t>
            </a:r>
          </a:p>
          <a:p>
            <a:r>
              <a:rPr lang="en-GB" dirty="0"/>
              <a:t>Team work</a:t>
            </a:r>
          </a:p>
          <a:p>
            <a:r>
              <a:rPr lang="en-GB" dirty="0"/>
              <a:t>Independent</a:t>
            </a:r>
          </a:p>
          <a:p>
            <a:r>
              <a:rPr lang="en-GB" dirty="0"/>
              <a:t>Accountable – often manage own caseloads</a:t>
            </a:r>
          </a:p>
        </p:txBody>
      </p:sp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1A4726A9-7087-4B66-A3BE-449FA7B1474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535920" y="937234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00737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656"/>
    </mc:Choice>
    <mc:Fallback xmlns="">
      <p:transition spd="slow" advTm="356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42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328" objId="4"/>
        <p14:stopEvt time="35656" objId="4"/>
      </p14:showEvtLst>
    </p:ext>
  </p:extLs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9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17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4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2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activity xmlns="32678723-8c06-45e1-8bd0-318b9868a43d" xsi:nil="true"/>
    <_ip_UnifiedCompliancePolicyPropertie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31AA938FE962A45A3E19DCBCF209F91" ma:contentTypeVersion="18" ma:contentTypeDescription="Create a new document." ma:contentTypeScope="" ma:versionID="37dbe14d9cc6a667e0e88bd6f55b8ce7">
  <xsd:schema xmlns:xsd="http://www.w3.org/2001/XMLSchema" xmlns:xs="http://www.w3.org/2001/XMLSchema" xmlns:p="http://schemas.microsoft.com/office/2006/metadata/properties" xmlns:ns1="http://schemas.microsoft.com/sharepoint/v3" xmlns:ns3="5789755c-de38-4fe3-9623-40afa3bba1e2" xmlns:ns4="32678723-8c06-45e1-8bd0-318b9868a43d" targetNamespace="http://schemas.microsoft.com/office/2006/metadata/properties" ma:root="true" ma:fieldsID="b66e0754a8cbef3142ba5cfd8437497d" ns1:_="" ns3:_="" ns4:_="">
    <xsd:import namespace="http://schemas.microsoft.com/sharepoint/v3"/>
    <xsd:import namespace="5789755c-de38-4fe3-9623-40afa3bba1e2"/>
    <xsd:import namespace="32678723-8c06-45e1-8bd0-318b9868a43d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KeyPoints" minOccurs="0"/>
                <xsd:element ref="ns4:MediaServiceKeyPoints" minOccurs="0"/>
                <xsd:element ref="ns4:MediaServiceAutoTags" minOccurs="0"/>
                <xsd:element ref="ns4:MediaServiceGenerationTime" minOccurs="0"/>
                <xsd:element ref="ns4:MediaServiceEventHashCode" minOccurs="0"/>
                <xsd:element ref="ns4:MediaServiceDateTaken" minOccurs="0"/>
                <xsd:element ref="ns4:MediaServiceOCR" minOccurs="0"/>
                <xsd:element ref="ns1:_ip_UnifiedCompliancePolicyProperties" minOccurs="0"/>
                <xsd:element ref="ns1:_ip_UnifiedCompliancePolicyUIAction" minOccurs="0"/>
                <xsd:element ref="ns4:MediaServiceLocation" minOccurs="0"/>
                <xsd:element ref="ns4:_activity" minOccurs="0"/>
                <xsd:element ref="ns4:MediaServiceObjectDetectorVersions" minOccurs="0"/>
                <xsd:element ref="ns4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789755c-de38-4fe3-9623-40afa3bba1e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2678723-8c06-45e1-8bd0-318b9868a43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internalName="MediaServiceLocation" ma:readOnly="true">
      <xsd:simpleType>
        <xsd:restriction base="dms:Text"/>
      </xsd:simpleType>
    </xsd:element>
    <xsd:element name="_activity" ma:index="23" nillable="true" ma:displayName="_activity" ma:hidden="true" ma:internalName="_activity">
      <xsd:simpleType>
        <xsd:restriction base="dms:Note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5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9AA88A9-0D3D-4F1E-99BD-7A87E64DD5E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AA0CDCB-52BC-4CA4-AD18-26945A15D5AE}">
  <ds:schemaRefs>
    <ds:schemaRef ds:uri="http://purl.org/dc/terms/"/>
    <ds:schemaRef ds:uri="http://schemas.microsoft.com/office/2006/metadata/properties"/>
    <ds:schemaRef ds:uri="32678723-8c06-45e1-8bd0-318b9868a43d"/>
    <ds:schemaRef ds:uri="http://schemas.microsoft.com/sharepoint/v3"/>
    <ds:schemaRef ds:uri="http://www.w3.org/XML/1998/namespace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5789755c-de38-4fe3-9623-40afa3bba1e2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264B4C1C-A05B-46A7-842D-A7F2D032DD1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5789755c-de38-4fe3-9623-40afa3bba1e2"/>
    <ds:schemaRef ds:uri="32678723-8c06-45e1-8bd0-318b9868a43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TM03457510[[fn=Savon]]</Template>
  <TotalTime>91</TotalTime>
  <Words>537</Words>
  <Application>Microsoft Office PowerPoint</Application>
  <PresentationFormat>Widescreen</PresentationFormat>
  <Paragraphs>94</Paragraphs>
  <Slides>11</Slides>
  <Notes>7</Notes>
  <HiddenSlides>0</HiddenSlides>
  <MMClips>11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Calibri</vt:lpstr>
      <vt:lpstr>Century Gothic</vt:lpstr>
      <vt:lpstr>Garamond</vt:lpstr>
      <vt:lpstr>Savon</vt:lpstr>
      <vt:lpstr>Careers Talk: Speech and Language Therapy</vt:lpstr>
      <vt:lpstr>‘Gold Dust’</vt:lpstr>
      <vt:lpstr>2) What areas of specialism are there?</vt:lpstr>
      <vt:lpstr>4) Who do we work with?</vt:lpstr>
      <vt:lpstr>5) What difficulties do they have? 5a) From birth / throughout life</vt:lpstr>
      <vt:lpstr>5b) Developmental difficulties:</vt:lpstr>
      <vt:lpstr>5c) Adults (acquired conditions)</vt:lpstr>
      <vt:lpstr>6) What skills / interests are beneficial?</vt:lpstr>
      <vt:lpstr>7) What skills do you need?</vt:lpstr>
      <vt:lpstr>8) How do I train?</vt:lpstr>
      <vt:lpstr>9) Want to know more?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Careers Talk: Speech and Language Therapy</dc:title>
  <dc:creator>Annarella Prime</dc:creator>
  <cp:lastModifiedBy>Annarella Prime</cp:lastModifiedBy>
  <cp:revision>13</cp:revision>
  <dcterms:created xsi:type="dcterms:W3CDTF">2024-01-17T17:23:59Z</dcterms:created>
  <dcterms:modified xsi:type="dcterms:W3CDTF">2024-05-20T13:08:53Z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0x010100831AA938FE962A45A3E19DCBCF209F91</vt:lpwstr>
  </property>
</Properties>
</file>