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E1B61-7D0C-0BF9-C383-AEEEEB953E32}" v="18" dt="2024-05-15T12:31:55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ME, Annarella (PROVIDE)" userId="S::annarella.prime@nhs.net::c23ea5a5-b6e0-4295-90a4-161403797aa9" providerId="AD" clId="Web-{134E1B61-7D0C-0BF9-C383-AEEEEB953E32}"/>
    <pc:docChg chg="modSld">
      <pc:chgData name="PRIME, Annarella (PROVIDE)" userId="S::annarella.prime@nhs.net::c23ea5a5-b6e0-4295-90a4-161403797aa9" providerId="AD" clId="Web-{134E1B61-7D0C-0BF9-C383-AEEEEB953E32}" dt="2024-05-15T12:31:55.461" v="17" actId="20577"/>
      <pc:docMkLst>
        <pc:docMk/>
      </pc:docMkLst>
      <pc:sldChg chg="modSp">
        <pc:chgData name="PRIME, Annarella (PROVIDE)" userId="S::annarella.prime@nhs.net::c23ea5a5-b6e0-4295-90a4-161403797aa9" providerId="AD" clId="Web-{134E1B61-7D0C-0BF9-C383-AEEEEB953E32}" dt="2024-05-15T12:31:55.461" v="17" actId="20577"/>
        <pc:sldMkLst>
          <pc:docMk/>
          <pc:sldMk cId="115897421" sldId="266"/>
        </pc:sldMkLst>
        <pc:spChg chg="mod">
          <ac:chgData name="PRIME, Annarella (PROVIDE)" userId="S::annarella.prime@nhs.net::c23ea5a5-b6e0-4295-90a4-161403797aa9" providerId="AD" clId="Web-{134E1B61-7D0C-0BF9-C383-AEEEEB953E32}" dt="2024-05-15T12:31:55.461" v="17" actId="20577"/>
          <ac:spMkLst>
            <pc:docMk/>
            <pc:sldMk cId="115897421" sldId="266"/>
            <ac:spMk id="3" creationId="{DFB8DEC7-614D-4C14-9591-833482BC44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228D8-CCA5-4059-B8A1-5187EEAB8B51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533DA-BE05-497B-9675-BD51FF3B4C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82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33DA-BE05-497B-9675-BD51FF3B4C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SLT Managers go on to Band 8 but they would often drop their clinical caseload at that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33DA-BE05-497B-9675-BD51FF3B4C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1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33DA-BE05-497B-9675-BD51FF3B4C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7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Therapy can support with these conditions throughout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33DA-BE05-497B-9675-BD51FF3B4C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69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conditions can often resolve with therapy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33DA-BE05-497B-9675-BD51FF3B4C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4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conditions may onset later in life, either acutely or as an ongoing progressive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33DA-BE05-497B-9675-BD51FF3B4C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25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are 2 origins / aspects of the profession: Education and Medical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5533DA-BE05-497B-9675-BD51FF3B4C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4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192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9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4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25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02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7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4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3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8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00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787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A93C0F-F509-477C-9C9C-5D1ECD2FB45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DE901F-42E5-4766-A1BD-B12299952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7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1.m4a"/><Relationship Id="rId7" Type="http://schemas.openxmlformats.org/officeDocument/2006/relationships/hyperlink" Target="https://providechildrenandfamilyservices.co.uk/services/childrens-speech-language-therapy/" TargetMode="External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hyperlink" Target="https://www.essex.ac.uk/subjects/speech-and-language-therapy" TargetMode="External"/><Relationship Id="rId5" Type="http://schemas.openxmlformats.org/officeDocument/2006/relationships/hyperlink" Target="https://www.rcslt.org/speech-and-language-therapy/become-a-speech-and-language-therapist/" TargetMode="Externa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7BD3-C8CF-4BB0-8FFE-17AFF0082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Careers Talk:</a:t>
            </a:r>
            <a:br>
              <a:rPr lang="en-GB" dirty="0"/>
            </a:br>
            <a:r>
              <a:rPr lang="en-GB" dirty="0"/>
              <a:t>Speech and Language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2AB45-22BD-4393-825F-A47D329AC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Annarella Prime, Speech and </a:t>
            </a:r>
            <a:r>
              <a:rPr lang="en-GB"/>
              <a:t>Language Therapist, May 2024</a:t>
            </a:r>
            <a:endParaRPr lang="en-GB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87EE7B-96AF-43CB-9F2F-B9CA21F3BC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04400" y="197273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6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2"/>
    </mc:Choice>
    <mc:Fallback xmlns="">
      <p:transition spd="slow" advTm="14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68" objId="7"/>
        <p14:stopEvt time="12926" objId="7"/>
        <p14:playEvt time="12930" objId="7"/>
        <p14:stopEvt time="14042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1F0C4-B237-44EA-9A19-9F813A05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8) How do I train?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73FFF-9EB1-450C-8970-851320684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‘Speech and Language Therapist’ is a protected title, so you need to be qualified + registered with the Health Care Professions Council.</a:t>
            </a:r>
          </a:p>
          <a:p>
            <a:r>
              <a:rPr lang="en-GB" dirty="0"/>
              <a:t>The qualification is also a degree – the title varies</a:t>
            </a:r>
          </a:p>
          <a:p>
            <a:r>
              <a:rPr lang="en-GB" dirty="0"/>
              <a:t>There are 24 Universities in the UK</a:t>
            </a:r>
          </a:p>
          <a:p>
            <a:r>
              <a:rPr lang="en-GB" dirty="0"/>
              <a:t>There is some funding available</a:t>
            </a:r>
          </a:p>
          <a:p>
            <a:r>
              <a:rPr lang="en-GB" dirty="0"/>
              <a:t>3 routes: </a:t>
            </a:r>
          </a:p>
          <a:p>
            <a:pPr lvl="1"/>
            <a:r>
              <a:rPr lang="en-GB" dirty="0"/>
              <a:t>BSc = 3-4 years (depending on dissertation / Honours level)</a:t>
            </a:r>
          </a:p>
          <a:p>
            <a:pPr lvl="1"/>
            <a:r>
              <a:rPr lang="en-GB" dirty="0"/>
              <a:t>MSc = 2 years</a:t>
            </a:r>
          </a:p>
          <a:p>
            <a:pPr lvl="1"/>
            <a:r>
              <a:rPr lang="en-GB" dirty="0"/>
              <a:t>Apprenticeship – a new course, only 3 courses in the country. 20% learning over 4 years. Paid.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32822F-AC9B-4739-83E7-4D1514649F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78720" y="642594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21"/>
    </mc:Choice>
    <mc:Fallback xmlns="">
      <p:transition spd="slow" advTm="68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51" objId="4"/>
        <p14:stopEvt time="66602" objId="4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A1D1-C8AD-494E-B95E-6552F75D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9) Want to know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8DEC7-614D-4C14-9591-833482BC4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RCSLT </a:t>
            </a:r>
            <a:r>
              <a:rPr lang="en-GB" dirty="0">
                <a:hlinkClick r:id="rId5"/>
              </a:rPr>
              <a:t>https://www.rcslt.org/speech-and-language-therapy/become-a-speech-and-language-therapist/</a:t>
            </a:r>
            <a:endParaRPr lang="en-GB" dirty="0"/>
          </a:p>
          <a:p>
            <a:r>
              <a:rPr lang="en-GB" dirty="0"/>
              <a:t>University of Essex </a:t>
            </a:r>
            <a:r>
              <a:rPr lang="en-GB" dirty="0">
                <a:hlinkClick r:id="rId6"/>
              </a:rPr>
              <a:t>https://www.essex.ac.uk/subjects/speech-and-language-therapy</a:t>
            </a:r>
            <a:endParaRPr lang="en-GB" dirty="0"/>
          </a:p>
          <a:p>
            <a:r>
              <a:rPr lang="en-GB" dirty="0"/>
              <a:t>Provide Children's Speech and Language Therapy                                                                                                                                                                                                     </a:t>
            </a:r>
            <a:r>
              <a:rPr lang="en-GB" dirty="0">
                <a:hlinkClick r:id="rId7"/>
              </a:rPr>
              <a:t>ht</a:t>
            </a:r>
            <a:r>
              <a:rPr lang="en-GB" dirty="0">
                <a:hlinkClick r:id="rId7"/>
              </a:rPr>
              <a:t>tps://providechildrenandfamilyservices.co.uk/services/childrens-speech-language-therapy/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F82F47-766E-4350-9267-C79B3D242D2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99040" y="553668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9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04"/>
    </mc:Choice>
    <mc:Fallback xmlns="">
      <p:transition spd="slow" advTm="197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76" objId="4"/>
        <p14:playEvt time="18605" objId="5"/>
        <p14:stopEvt time="19375" objId="4"/>
        <p14:stopEvt time="192757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4E52-F81B-4B1C-8B9D-A4AE0A15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‘Gold Dust’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B6C05-5573-4BD1-83B2-D8ED5DB75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Speech and Language Therapists are regularly described as “gold dust” because they are rare and valued!</a:t>
            </a:r>
          </a:p>
          <a:p>
            <a:r>
              <a:rPr lang="en-GB" dirty="0"/>
              <a:t>Good job prospects</a:t>
            </a:r>
          </a:p>
          <a:p>
            <a:r>
              <a:rPr lang="en-GB" dirty="0"/>
              <a:t>Family friendly</a:t>
            </a:r>
          </a:p>
          <a:p>
            <a:r>
              <a:rPr lang="en-GB" dirty="0"/>
              <a:t>Professional salary at NHS Band 5-7</a:t>
            </a:r>
          </a:p>
          <a:p>
            <a:r>
              <a:rPr lang="en-GB" dirty="0"/>
              <a:t>NHS or Private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F574A2-94BC-4803-B3EC-E9C209A981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9440" y="1125194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473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86"/>
    </mc:Choice>
    <mc:Fallback xmlns="">
      <p:transition spd="slow" advTm="45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27" objId="5"/>
        <p14:stopEvt time="44562" objId="5"/>
        <p14:playEvt time="44567" objId="5"/>
        <p14:stopEvt time="45486" objId="5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270F-FB3F-433F-8899-7BE8B6DD7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2) What areas of specialism are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03C0-EF5E-4E69-9936-F6A65F76D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Speech, Language and Communication Needs</a:t>
            </a:r>
          </a:p>
          <a:p>
            <a:r>
              <a:rPr lang="en-GB" dirty="0"/>
              <a:t>1 in 8 people</a:t>
            </a:r>
          </a:p>
          <a:p>
            <a:r>
              <a:rPr lang="en-GB" dirty="0"/>
              <a:t>	Developmental</a:t>
            </a:r>
          </a:p>
          <a:p>
            <a:r>
              <a:rPr lang="en-GB" dirty="0"/>
              <a:t>	Acquired</a:t>
            </a:r>
          </a:p>
          <a:p>
            <a:r>
              <a:rPr lang="en-GB" dirty="0"/>
              <a:t>Eating, drinking, swallowing</a:t>
            </a:r>
          </a:p>
          <a:p>
            <a:r>
              <a:rPr lang="en-GB" dirty="0"/>
              <a:t>Social communication</a:t>
            </a:r>
          </a:p>
          <a:p>
            <a:r>
              <a:rPr lang="en-GB" dirty="0"/>
              <a:t>Hearing Impairment</a:t>
            </a:r>
          </a:p>
          <a:p>
            <a:r>
              <a:rPr lang="en-GB" dirty="0"/>
              <a:t>Fluency</a:t>
            </a:r>
          </a:p>
          <a:p>
            <a:r>
              <a:rPr lang="en-GB" dirty="0"/>
              <a:t>Voice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BD0EA1-CA9B-47B5-AA2B-5022F4928D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0960" y="906754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6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08"/>
    </mc:Choice>
    <mc:Fallback xmlns="">
      <p:transition spd="slow" advTm="32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949" objId="4"/>
        <p14:stopEvt time="32116" objId="4"/>
        <p14:playEvt time="32119" objId="4"/>
        <p14:stopEvt time="32908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7A10-DAB3-41C4-A8C4-620FA597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4) Who do we work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59C2E-EA0A-4762-ABBB-DF908D806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birth to end of life:</a:t>
            </a:r>
          </a:p>
          <a:p>
            <a:r>
              <a:rPr lang="en-GB" dirty="0"/>
              <a:t>Babies: feeding </a:t>
            </a:r>
            <a:r>
              <a:rPr lang="en-GB" dirty="0" err="1"/>
              <a:t>eg</a:t>
            </a:r>
            <a:r>
              <a:rPr lang="en-GB" dirty="0"/>
              <a:t> Down Syndrome</a:t>
            </a:r>
          </a:p>
          <a:p>
            <a:r>
              <a:rPr lang="en-GB" dirty="0" err="1"/>
              <a:t>Preschoolers</a:t>
            </a:r>
            <a:r>
              <a:rPr lang="en-GB" dirty="0"/>
              <a:t>: clinics, home visits, nurseries, child development centres</a:t>
            </a:r>
          </a:p>
          <a:p>
            <a:r>
              <a:rPr lang="en-GB" dirty="0"/>
              <a:t>School aged: mainstream, special schools, enhanced provisions</a:t>
            </a:r>
          </a:p>
          <a:p>
            <a:r>
              <a:rPr lang="en-GB" dirty="0"/>
              <a:t>Adults: voice; prisons – forensics</a:t>
            </a:r>
          </a:p>
          <a:p>
            <a:r>
              <a:rPr lang="en-GB" dirty="0"/>
              <a:t>Older age: hospitals, care homes, day centres </a:t>
            </a:r>
            <a:r>
              <a:rPr lang="en-GB" dirty="0" err="1"/>
              <a:t>eg</a:t>
            </a:r>
            <a:r>
              <a:rPr lang="en-GB" dirty="0"/>
              <a:t> stroke group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9834F3-9809-4A52-9E7F-634199F4A6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3920" y="921994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59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65"/>
    </mc:Choice>
    <mc:Fallback xmlns="">
      <p:transition spd="slow" advTm="41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32" objId="5"/>
        <p14:stopEvt time="41965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4CD4-6A04-4CCF-BFAB-6A5CEFB3A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5) What difficulties do they have?</a:t>
            </a:r>
            <a:br>
              <a:rPr lang="en-GB" dirty="0"/>
            </a:br>
            <a:r>
              <a:rPr lang="en-GB" dirty="0"/>
              <a:t>5a) From birth / throughout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60495-AA54-4A15-888B-702B2629B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Developmental Language Disorder ‘DLD’ (1 in 13 people in the world)</a:t>
            </a:r>
          </a:p>
          <a:p>
            <a:r>
              <a:rPr lang="en-GB" dirty="0"/>
              <a:t>Stammer</a:t>
            </a:r>
          </a:p>
          <a:p>
            <a:r>
              <a:rPr lang="en-GB" dirty="0"/>
              <a:t>Learning disabilities</a:t>
            </a:r>
          </a:p>
          <a:p>
            <a:r>
              <a:rPr lang="en-GB" dirty="0"/>
              <a:t>Voice</a:t>
            </a:r>
          </a:p>
          <a:p>
            <a:r>
              <a:rPr lang="en-GB" dirty="0"/>
              <a:t>Brain injuries</a:t>
            </a:r>
          </a:p>
          <a:p>
            <a:r>
              <a:rPr lang="en-GB" dirty="0"/>
              <a:t>Mental health</a:t>
            </a:r>
          </a:p>
          <a:p>
            <a:r>
              <a:rPr lang="en-GB" dirty="0"/>
              <a:t>ADHD, Autism</a:t>
            </a:r>
          </a:p>
          <a:p>
            <a:r>
              <a:rPr lang="en-GB" dirty="0"/>
              <a:t>Hearing Loss</a:t>
            </a:r>
          </a:p>
          <a:p>
            <a:r>
              <a:rPr lang="en-GB" dirty="0"/>
              <a:t>Cleft lip / palate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B8A65E-60A1-43DE-940C-5553767CA29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8800" y="121412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86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0"/>
    </mc:Choice>
    <mc:Fallback xmlns="">
      <p:transition spd="slow" advTm="31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97" objId="5"/>
        <p14:stopEvt time="31600" objId="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6448-7D7D-4A4C-A5BE-58534C1A0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5b) Developmental difficulties: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C48F3-6683-49CA-B410-4263B5EF4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Developmental language delay</a:t>
            </a:r>
          </a:p>
          <a:p>
            <a:r>
              <a:rPr lang="en-GB" dirty="0"/>
              <a:t>Speech sound disorders</a:t>
            </a:r>
          </a:p>
          <a:p>
            <a:r>
              <a:rPr lang="en-GB" dirty="0"/>
              <a:t>Selective Mutism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4A15FA1-9B36-4DDD-ABC1-A688FC4B203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8320" y="100076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1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27"/>
    </mc:Choice>
    <mc:Fallback xmlns="">
      <p:transition spd="slow" advTm="17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64" objId="4"/>
        <p14:stopEvt time="16518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161D-6A92-4E2E-BDEA-469E750BD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5c) Adults (acquired conditions)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59732-1649-4CBB-9569-43F5A385E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Dementia</a:t>
            </a:r>
          </a:p>
          <a:p>
            <a:r>
              <a:rPr lang="en-GB" dirty="0"/>
              <a:t>Multiple Sclerosis</a:t>
            </a:r>
          </a:p>
          <a:p>
            <a:r>
              <a:rPr lang="en-GB" dirty="0"/>
              <a:t>Motor Neurone Disease</a:t>
            </a:r>
          </a:p>
          <a:p>
            <a:r>
              <a:rPr lang="en-GB" dirty="0"/>
              <a:t>Parkinson’s</a:t>
            </a:r>
          </a:p>
          <a:p>
            <a:r>
              <a:rPr lang="en-GB" dirty="0"/>
              <a:t>Head and neck cancer</a:t>
            </a:r>
          </a:p>
          <a:p>
            <a:r>
              <a:rPr lang="en-GB" dirty="0"/>
              <a:t>Stroke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84670C-2E85-4DF4-8672-25A1DC28AE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31600" y="1328394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83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9"/>
    </mc:Choice>
    <mc:Fallback xmlns="">
      <p:transition spd="slow" advTm="2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07" objId="4"/>
        <p14:stopEvt time="23399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F962-E869-40FF-9C3A-AAFFC96F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6) What skills / interests are beneficial?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464A3-97A3-4F02-BF53-95E429658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Education:</a:t>
            </a:r>
          </a:p>
          <a:p>
            <a:pPr lvl="1"/>
            <a:r>
              <a:rPr lang="en-GB" dirty="0"/>
              <a:t>Phonetics</a:t>
            </a:r>
          </a:p>
          <a:p>
            <a:pPr lvl="1"/>
            <a:r>
              <a:rPr lang="en-GB" dirty="0"/>
              <a:t>Linguistics / words</a:t>
            </a:r>
          </a:p>
          <a:p>
            <a:pPr lvl="1"/>
            <a:r>
              <a:rPr lang="en-GB" dirty="0"/>
              <a:t>Acting / public speaking</a:t>
            </a:r>
          </a:p>
          <a:p>
            <a:pPr lvl="1"/>
            <a:r>
              <a:rPr lang="en-GB" dirty="0"/>
              <a:t>Communication</a:t>
            </a:r>
          </a:p>
          <a:p>
            <a:r>
              <a:rPr lang="en-GB" dirty="0"/>
              <a:t>Medical:</a:t>
            </a:r>
          </a:p>
          <a:p>
            <a:pPr lvl="1"/>
            <a:r>
              <a:rPr lang="en-GB" dirty="0"/>
              <a:t>Public Health</a:t>
            </a:r>
          </a:p>
          <a:p>
            <a:pPr lvl="1"/>
            <a:r>
              <a:rPr lang="en-GB" dirty="0"/>
              <a:t>Help people, altruism, make a difference</a:t>
            </a:r>
          </a:p>
          <a:p>
            <a:pPr lvl="1"/>
            <a:r>
              <a:rPr lang="en-GB" dirty="0"/>
              <a:t>Child development</a:t>
            </a:r>
          </a:p>
          <a:p>
            <a:pPr lvl="1"/>
            <a:r>
              <a:rPr lang="en-GB" dirty="0"/>
              <a:t>Science</a:t>
            </a:r>
          </a:p>
          <a:p>
            <a:pPr lvl="1"/>
            <a:r>
              <a:rPr lang="en-GB" dirty="0"/>
              <a:t>Anatomy  / Physiology</a:t>
            </a:r>
          </a:p>
          <a:p>
            <a:pPr lvl="1"/>
            <a:r>
              <a:rPr lang="en-GB" dirty="0"/>
              <a:t>Psychology, social sciences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FE8D23-B781-4B15-A0CA-9BEF2C98EAE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24720" y="10414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9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63"/>
    </mc:Choice>
    <mc:Fallback xmlns="">
      <p:transition spd="slow" advTm="46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28" objId="5"/>
        <p14:stopEvt time="46218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4C5B-B361-431C-AC55-1C8429FA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7) What skills 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A5443-4360-4969-BAAE-34B8BE27C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Levels (or access course) in Sciences, Psychology, Languages, English</a:t>
            </a:r>
          </a:p>
          <a:p>
            <a:r>
              <a:rPr lang="en-GB" dirty="0"/>
              <a:t>Competent in English</a:t>
            </a:r>
          </a:p>
          <a:p>
            <a:r>
              <a:rPr lang="en-GB" dirty="0"/>
              <a:t>People skills</a:t>
            </a:r>
          </a:p>
          <a:p>
            <a:r>
              <a:rPr lang="en-GB" dirty="0"/>
              <a:t>Holistic</a:t>
            </a:r>
          </a:p>
          <a:p>
            <a:r>
              <a:rPr lang="en-GB" dirty="0"/>
              <a:t>Problem solving</a:t>
            </a:r>
          </a:p>
          <a:p>
            <a:r>
              <a:rPr lang="en-GB" dirty="0"/>
              <a:t>Creative</a:t>
            </a:r>
          </a:p>
          <a:p>
            <a:r>
              <a:rPr lang="en-GB" dirty="0"/>
              <a:t>Team work</a:t>
            </a:r>
          </a:p>
          <a:p>
            <a:r>
              <a:rPr lang="en-GB" dirty="0"/>
              <a:t>Independent</a:t>
            </a:r>
          </a:p>
          <a:p>
            <a:r>
              <a:rPr lang="en-GB" dirty="0"/>
              <a:t>Accountable – often manage own caseloads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4726A9-7087-4B66-A3BE-449FA7B1474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5920" y="937234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7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56"/>
    </mc:Choice>
    <mc:Fallback xmlns="">
      <p:transition spd="slow" advTm="35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28" objId="4"/>
        <p14:stopEvt time="35656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32678723-8c06-45e1-8bd0-318b9868a43d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18" ma:contentTypeDescription="Create a new document." ma:contentTypeScope="" ma:versionID="37dbe14d9cc6a667e0e88bd6f55b8ce7">
  <xsd:schema xmlns:xsd="http://www.w3.org/2001/XMLSchema" xmlns:xs="http://www.w3.org/2001/XMLSchema" xmlns:p="http://schemas.microsoft.com/office/2006/metadata/properties" xmlns:ns1="http://schemas.microsoft.com/sharepoint/v3" xmlns:ns3="5789755c-de38-4fe3-9623-40afa3bba1e2" xmlns:ns4="32678723-8c06-45e1-8bd0-318b9868a43d" targetNamespace="http://schemas.microsoft.com/office/2006/metadata/properties" ma:root="true" ma:fieldsID="b66e0754a8cbef3142ba5cfd8437497d" ns1:_="" ns3:_="" ns4:_="">
    <xsd:import namespace="http://schemas.microsoft.com/sharepoint/v3"/>
    <xsd:import namespace="5789755c-de38-4fe3-9623-40afa3bba1e2"/>
    <xsd:import namespace="32678723-8c06-45e1-8bd0-318b9868a43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A88A9-0D3D-4F1E-99BD-7A87E64DD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A0CDCB-52BC-4CA4-AD18-26945A15D5AE}">
  <ds:schemaRefs>
    <ds:schemaRef ds:uri="http://purl.org/dc/terms/"/>
    <ds:schemaRef ds:uri="http://schemas.microsoft.com/office/2006/metadata/properties"/>
    <ds:schemaRef ds:uri="32678723-8c06-45e1-8bd0-318b9868a43d"/>
    <ds:schemaRef ds:uri="http://schemas.microsoft.com/sharepoint/v3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789755c-de38-4fe3-9623-40afa3bba1e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64B4C1C-A05B-46A7-842D-A7F2D032D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789755c-de38-4fe3-9623-40afa3bba1e2"/>
    <ds:schemaRef ds:uri="32678723-8c06-45e1-8bd0-318b9868a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91</TotalTime>
  <Words>537</Words>
  <Application>Microsoft Office PowerPoint</Application>
  <PresentationFormat>Widescreen</PresentationFormat>
  <Paragraphs>94</Paragraphs>
  <Slides>11</Slides>
  <Notes>7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Garamond</vt:lpstr>
      <vt:lpstr>Savon</vt:lpstr>
      <vt:lpstr>Careers Talk: Speech and Language Therapy</vt:lpstr>
      <vt:lpstr>‘Gold Dust’</vt:lpstr>
      <vt:lpstr>2) What areas of specialism are there?</vt:lpstr>
      <vt:lpstr>4) Who do we work with?</vt:lpstr>
      <vt:lpstr>5) What difficulties do they have? 5a) From birth / throughout life</vt:lpstr>
      <vt:lpstr>5b) Developmental difficulties:</vt:lpstr>
      <vt:lpstr>5c) Adults (acquired conditions)</vt:lpstr>
      <vt:lpstr>6) What skills / interests are beneficial?</vt:lpstr>
      <vt:lpstr>7) What skills do you need?</vt:lpstr>
      <vt:lpstr>8) How do I train?</vt:lpstr>
      <vt:lpstr>9) Want to know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Talk: Speech and Language Therapy</dc:title>
  <dc:creator>Annarella Prime</dc:creator>
  <cp:lastModifiedBy>Annarella Prime</cp:lastModifiedBy>
  <cp:revision>13</cp:revision>
  <dcterms:created xsi:type="dcterms:W3CDTF">2024-01-17T17:23:59Z</dcterms:created>
  <dcterms:modified xsi:type="dcterms:W3CDTF">2024-05-20T13:08:53Z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</Properties>
</file>